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82" r:id="rId2"/>
    <p:sldId id="279" r:id="rId3"/>
    <p:sldId id="280" r:id="rId4"/>
    <p:sldId id="281" r:id="rId5"/>
    <p:sldId id="283" r:id="rId6"/>
    <p:sldId id="286" r:id="rId7"/>
  </p:sldIdLst>
  <p:sldSz cx="10160000" cy="7621588"/>
  <p:notesSz cx="67611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C65AB4E-039B-4F4E-95AA-A6B952FBFAD0}">
          <p14:sldIdLst>
            <p14:sldId id="282"/>
            <p14:sldId id="279"/>
            <p14:sldId id="280"/>
            <p14:sldId id="281"/>
          </p14:sldIdLst>
        </p14:section>
        <p14:section name="Untitled Section" id="{234EA31F-C74C-4672-BABD-07F2AF12EA3B}">
          <p14:sldIdLst>
            <p14:sldId id="283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1">
          <p15:clr>
            <a:srgbClr val="A4A3A4"/>
          </p15:clr>
        </p15:guide>
        <p15:guide id="2" pos="32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A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5" autoAdjust="0"/>
    <p:restoredTop sz="94434" autoAdjust="0"/>
  </p:normalViewPr>
  <p:slideViewPr>
    <p:cSldViewPr>
      <p:cViewPr varScale="1">
        <p:scale>
          <a:sx n="61" d="100"/>
          <a:sy n="61" d="100"/>
        </p:scale>
        <p:origin x="582" y="84"/>
      </p:cViewPr>
      <p:guideLst>
        <p:guide orient="horz" pos="2401"/>
        <p:guide pos="32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292F-0CA0-4792-9CD6-95BD4436BFC3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89F9-8A0B-48F7-AA2C-8EE211130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0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A89F9-8A0B-48F7-AA2C-8EE21113085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46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A89F9-8A0B-48F7-AA2C-8EE21113085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4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10594"/>
            <a:ext cx="8636000" cy="1635125"/>
          </a:xfrm>
        </p:spPr>
        <p:txBody>
          <a:bodyPr/>
          <a:lstStyle>
            <a:lvl1pPr algn="ctr">
              <a:defRPr sz="3600" b="1" i="0">
                <a:latin typeface="+mj-lt"/>
                <a:cs typeface="Agenda-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3219"/>
            <a:ext cx="7112000" cy="1946275"/>
          </a:xfrm>
        </p:spPr>
        <p:txBody>
          <a:bodyPr/>
          <a:lstStyle>
            <a:lvl1pPr marL="0" indent="0" algn="ctr">
              <a:buNone/>
              <a:defRPr sz="2400" b="0" i="0">
                <a:latin typeface="+mj-lt"/>
                <a:cs typeface="Agenda-Medium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24238" y="7195170"/>
            <a:ext cx="5040138" cy="575643"/>
          </a:xfrm>
        </p:spPr>
        <p:txBody>
          <a:bodyPr/>
          <a:lstStyle>
            <a:lvl1pPr algn="r">
              <a:defRPr b="0" i="0">
                <a:latin typeface="+mn-lt"/>
                <a:cs typeface="Agenda-Light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479600" y="7195170"/>
            <a:ext cx="1395363" cy="504056"/>
          </a:xfrm>
        </p:spPr>
        <p:txBody>
          <a:bodyPr/>
          <a:lstStyle>
            <a:lvl1pPr>
              <a:defRPr sz="1400" b="0" i="0">
                <a:solidFill>
                  <a:schemeClr val="tx1"/>
                </a:solidFill>
                <a:latin typeface="+mn-lt"/>
                <a:cs typeface="Agenda-Light"/>
              </a:defRPr>
            </a:lvl1pPr>
          </a:lstStyle>
          <a:p>
            <a:fld id="{584F527B-4A58-4175-B7A3-7F2AC79A43C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76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" y="0"/>
            <a:ext cx="10160000" cy="7620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504" y="930474"/>
            <a:ext cx="6337746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504" y="1866578"/>
            <a:ext cx="9036496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4238" y="7195170"/>
            <a:ext cx="5040138" cy="57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t" anchorCtr="0" compatLnSpc="1">
            <a:prstTxWarp prst="textNoShape">
              <a:avLst/>
            </a:prstTxWarp>
          </a:bodyPr>
          <a:lstStyle>
            <a:lvl1pPr algn="r" defTabSz="1016000">
              <a:defRPr sz="1400" b="0" i="0">
                <a:solidFill>
                  <a:srgbClr val="CC0000"/>
                </a:solidFill>
                <a:latin typeface="Agenda-Light"/>
                <a:cs typeface="Agenda-Light"/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79600" y="7195170"/>
            <a:ext cx="1395362" cy="57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t" anchorCtr="0" compatLnSpc="1">
            <a:prstTxWarp prst="textNoShape">
              <a:avLst/>
            </a:prstTxWarp>
          </a:bodyPr>
          <a:lstStyle>
            <a:lvl1pPr defTabSz="1016000">
              <a:defRPr sz="1400" b="0" i="0">
                <a:solidFill>
                  <a:schemeClr val="tx1"/>
                </a:solidFill>
                <a:latin typeface="+mn-lt"/>
                <a:cs typeface="Agenda-Light"/>
              </a:defRPr>
            </a:lvl1pPr>
          </a:lstStyle>
          <a:p>
            <a:fld id="{9AA05CED-F218-4766-A869-819429C9F3C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24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16000" rtl="0" fontAlgn="base">
        <a:spcBef>
          <a:spcPct val="0"/>
        </a:spcBef>
        <a:spcAft>
          <a:spcPct val="0"/>
        </a:spcAft>
        <a:defRPr sz="3200" b="0" i="0">
          <a:solidFill>
            <a:srgbClr val="CC0000"/>
          </a:solidFill>
          <a:latin typeface="+mj-lt"/>
          <a:ea typeface="+mj-ea"/>
          <a:cs typeface="Agenda-Medium"/>
        </a:defRPr>
      </a:lvl1pPr>
      <a:lvl2pPr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2pPr>
      <a:lvl3pPr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3pPr>
      <a:lvl4pPr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4pPr>
      <a:lvl5pPr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5pPr>
      <a:lvl6pPr marL="457200"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6pPr>
      <a:lvl7pPr marL="914400"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7pPr>
      <a:lvl8pPr marL="1371600"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8pPr>
      <a:lvl9pPr marL="1828800" algn="l" defTabSz="1016000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9pPr>
    </p:titleStyle>
    <p:bodyStyle>
      <a:lvl1pPr marL="381000" indent="-381000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2000" b="0" i="0">
          <a:solidFill>
            <a:srgbClr val="CC0000"/>
          </a:solidFill>
          <a:latin typeface="+mn-lt"/>
          <a:ea typeface="+mn-ea"/>
          <a:cs typeface="Agenda-Light"/>
        </a:defRPr>
      </a:lvl1pPr>
      <a:lvl2pPr marL="825500" indent="-317500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b="0" i="0">
          <a:solidFill>
            <a:srgbClr val="CC0000"/>
          </a:solidFill>
          <a:latin typeface="+mn-lt"/>
          <a:cs typeface="Agenda-Light"/>
        </a:defRPr>
      </a:lvl2pPr>
      <a:lvl3pPr marL="1270000" indent="-254000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500" b="0" i="0">
          <a:solidFill>
            <a:srgbClr val="CC0000"/>
          </a:solidFill>
          <a:latin typeface="+mn-lt"/>
          <a:cs typeface="Agenda-Light"/>
        </a:defRPr>
      </a:lvl3pPr>
      <a:lvl4pPr marL="1773238" indent="-250825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400" b="0" i="0">
          <a:solidFill>
            <a:srgbClr val="CC0000"/>
          </a:solidFill>
          <a:latin typeface="+mn-lt"/>
          <a:cs typeface="Agenda-Light"/>
        </a:defRPr>
      </a:lvl4pPr>
      <a:lvl5pPr marL="2286000" indent="-255588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200" b="0" i="0">
          <a:solidFill>
            <a:srgbClr val="CC0000"/>
          </a:solidFill>
          <a:latin typeface="+mn-lt"/>
          <a:cs typeface="Agenda-Light"/>
        </a:defRPr>
      </a:lvl5pPr>
      <a:lvl6pPr marL="2743200" indent="-255588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200">
          <a:solidFill>
            <a:srgbClr val="CC0000"/>
          </a:solidFill>
          <a:latin typeface="+mn-lt"/>
        </a:defRPr>
      </a:lvl6pPr>
      <a:lvl7pPr marL="3200400" indent="-255588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200">
          <a:solidFill>
            <a:srgbClr val="CC0000"/>
          </a:solidFill>
          <a:latin typeface="+mn-lt"/>
        </a:defRPr>
      </a:lvl7pPr>
      <a:lvl8pPr marL="3657600" indent="-255588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200">
          <a:solidFill>
            <a:srgbClr val="CC0000"/>
          </a:solidFill>
          <a:latin typeface="+mn-lt"/>
        </a:defRPr>
      </a:lvl8pPr>
      <a:lvl9pPr marL="4114800" indent="-255588" algn="l" defTabSz="1016000" rtl="0" fontAlgn="base">
        <a:spcBef>
          <a:spcPct val="20000"/>
        </a:spcBef>
        <a:spcAft>
          <a:spcPct val="0"/>
        </a:spcAft>
        <a:buBlip>
          <a:blip r:embed="rId5"/>
        </a:buBlip>
        <a:defRPr sz="1200">
          <a:solidFill>
            <a:srgbClr val="CC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leicspc.co.uk" TargetMode="External"/><Relationship Id="rId2" Type="http://schemas.openxmlformats.org/officeDocument/2006/relationships/hyperlink" Target="http://www.leicestershiresba.co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loughboroughleysjuniors@Hotmail.com" TargetMode="External"/><Relationship Id="rId3" Type="http://schemas.openxmlformats.org/officeDocument/2006/relationships/hyperlink" Target="mailto:rayphipkin@harboroughlcjuniors.org.uk" TargetMode="External"/><Relationship Id="rId7" Type="http://schemas.openxmlformats.org/officeDocument/2006/relationships/hyperlink" Target="http://www.meltonogbc.co.uk/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outhleicesterbadminton.co.uk/login" TargetMode="External"/><Relationship Id="rId11" Type="http://schemas.openxmlformats.org/officeDocument/2006/relationships/hyperlink" Target="mailto:lbajuniors@gmail.com" TargetMode="External"/><Relationship Id="rId5" Type="http://schemas.openxmlformats.org/officeDocument/2006/relationships/hyperlink" Target="mailto:r.phipkin@sky.com" TargetMode="External"/><Relationship Id="rId10" Type="http://schemas.openxmlformats.org/officeDocument/2006/relationships/hyperlink" Target="mailto:ajay.pitrola@outlook.com" TargetMode="External"/><Relationship Id="rId4" Type="http://schemas.openxmlformats.org/officeDocument/2006/relationships/hyperlink" Target="http://www.harboroughlcjuniors.org.uk/" TargetMode="External"/><Relationship Id="rId9" Type="http://schemas.openxmlformats.org/officeDocument/2006/relationships/hyperlink" Target="mailto:info@leicspc.co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jay.pitrola@outlook.com" TargetMode="External"/><Relationship Id="rId2" Type="http://schemas.openxmlformats.org/officeDocument/2006/relationships/hyperlink" Target="mailto:info@leicspc.co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leicspc.co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espencer5525@gmail.com" TargetMode="External"/><Relationship Id="rId2" Type="http://schemas.openxmlformats.org/officeDocument/2006/relationships/hyperlink" Target="mailto:greghowes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99480" y="1975073"/>
            <a:ext cx="958113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1600" b="1" i="1" kern="0" dirty="0">
                <a:solidFill>
                  <a:srgbClr val="FF0000"/>
                </a:solidFill>
                <a:cs typeface="Arial" charset="0"/>
              </a:rPr>
              <a:t>Updated </a:t>
            </a:r>
            <a:r>
              <a:rPr lang="en-US" altLang="en-US" sz="1600" b="1" i="1" kern="0" dirty="0" smtClean="0">
                <a:solidFill>
                  <a:srgbClr val="FF0000"/>
                </a:solidFill>
                <a:cs typeface="Arial" charset="0"/>
              </a:rPr>
              <a:t>– </a:t>
            </a:r>
            <a:r>
              <a:rPr lang="en-US" altLang="en-US" sz="1600" b="1" i="1" kern="0" dirty="0" smtClean="0">
                <a:solidFill>
                  <a:srgbClr val="FF0000"/>
                </a:solidFill>
                <a:cs typeface="Arial" charset="0"/>
              </a:rPr>
              <a:t>APRIL    2022</a:t>
            </a:r>
            <a:endParaRPr lang="en-US" altLang="en-US" sz="1600" b="1" kern="0" dirty="0">
              <a:solidFill>
                <a:srgbClr val="FF0000"/>
              </a:solidFill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i="1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THE HOME OF LEICESTERSHIRE BADMINTON </a:t>
            </a:r>
          </a:p>
          <a:p>
            <a:pPr algn="ctr">
              <a:defRPr/>
            </a:pPr>
            <a:r>
              <a:rPr lang="en-US" altLang="en-US" sz="1600" b="1" i="1" kern="0" dirty="0">
                <a:solidFill>
                  <a:srgbClr val="000000"/>
                </a:solidFill>
                <a:cs typeface="Arial" charset="0"/>
              </a:rPr>
              <a:t>BABINGTON ACADEMY, STRASBOURG DRIVE , LEICESTER </a:t>
            </a:r>
            <a:endParaRPr kumimoji="0" lang="en-US" altLang="en-US" sz="1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“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Team Leicestershire”</a:t>
            </a:r>
            <a:r>
              <a:rPr kumimoji="0" lang="en-US" altLang="en-US" sz="24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is a collaboration of four Badminton groups within Leicestershire: 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  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Leicestershire Badminton Association (LBA) </a:t>
            </a: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( Adult Badminton 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www.lbabadminton.org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Leicestershire Badminton Coaches Association (LBCA</a:t>
            </a: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) Membership open to all coaches in the County</a:t>
            </a:r>
            <a:r>
              <a:rPr kumimoji="0" lang="en-US" altLang="en-US" sz="1800" b="0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 who are registered with Badminton England as a coach. 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Leicestershire Schools Badminton Association (LSBA) </a:t>
            </a: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Runs the Junior County teams.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genda-Medium"/>
                <a:hlinkClick r:id="rId2"/>
              </a:rPr>
              <a:t>www.leicestershiresba.co.uk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Performance Centre (PC)  </a:t>
            </a: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Oversees all junior training sessions</a:t>
            </a:r>
            <a:r>
              <a:rPr kumimoji="0" lang="en-US" altLang="en-US" sz="1800" b="0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 at Babington Academy.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  We aim to provide a seamless structure that allows people to learn,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play, compete and enjoy badminton.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i="1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Contact </a:t>
            </a:r>
            <a:r>
              <a:rPr lang="en-US" altLang="en-US" sz="1800" i="1" kern="0" dirty="0" smtClean="0">
                <a:solidFill>
                  <a:srgbClr val="000000"/>
                </a:solidFill>
                <a:latin typeface="+mj-lt"/>
                <a:cs typeface="Arial" charset="0"/>
                <a:hlinkClick r:id="rId3"/>
              </a:rPr>
              <a:t>info@leicspc.co.uk</a:t>
            </a:r>
            <a:r>
              <a:rPr lang="en-US" altLang="en-US" sz="1800" i="1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 </a:t>
            </a:r>
            <a:endParaRPr lang="en-US" altLang="en-US" sz="1800" b="1" i="1" kern="0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  </a:t>
            </a:r>
            <a:endParaRPr kumimoji="0" lang="en-US" altLang="en-US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  </a:t>
            </a:r>
            <a:endParaRPr kumimoji="0" lang="en-US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</p:txBody>
      </p:sp>
      <p:pic>
        <p:nvPicPr>
          <p:cNvPr id="13314" name="Picture 2" descr="http://imageprocessor.websimages.com/width/308/leicestershirepc.webs.com/Team%20Leics%20Logo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5744" y="354410"/>
            <a:ext cx="4248472" cy="1542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852745" y="3070795"/>
            <a:ext cx="2520950" cy="2519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endParaRPr lang="en-GB" altLang="en-US" sz="1600" b="1" dirty="0"/>
          </a:p>
          <a:p>
            <a:pPr algn="ctr" defTabSz="1016000" eaLnBrk="1" hangingPunct="1"/>
            <a:endParaRPr lang="en-GB" altLang="en-US" sz="1600" b="1" dirty="0"/>
          </a:p>
          <a:p>
            <a:pPr algn="ctr" defTabSz="1016000" eaLnBrk="1" hangingPunct="1"/>
            <a:r>
              <a:rPr lang="en-GB" altLang="en-US" sz="1400" b="1" dirty="0"/>
              <a:t>TEAM LEICESTERSHIRE</a:t>
            </a:r>
          </a:p>
          <a:p>
            <a:pPr algn="ctr" defTabSz="1016000" eaLnBrk="1" hangingPunct="1"/>
            <a:r>
              <a:rPr lang="en-GB" altLang="en-US" sz="1200" b="1" dirty="0"/>
              <a:t>Performance Centre training </a:t>
            </a:r>
          </a:p>
          <a:p>
            <a:pPr algn="ctr" defTabSz="1016000" eaLnBrk="1" hangingPunct="1"/>
            <a:endParaRPr lang="en-GB" altLang="en-US" sz="1100" b="1" dirty="0"/>
          </a:p>
          <a:p>
            <a:pPr algn="ctr" defTabSz="1016000" eaLnBrk="1" hangingPunct="1"/>
            <a:r>
              <a:rPr lang="en-GB" altLang="en-US" sz="1100" b="1" dirty="0"/>
              <a:t> Junior and Senior county </a:t>
            </a:r>
          </a:p>
          <a:p>
            <a:pPr algn="ctr" defTabSz="1016000" eaLnBrk="1" hangingPunct="1"/>
            <a:r>
              <a:rPr lang="en-GB" altLang="en-US" sz="1100" b="1" dirty="0" smtClean="0"/>
              <a:t>Teams.</a:t>
            </a:r>
            <a:r>
              <a:rPr lang="en-GB" altLang="en-US" sz="1200" b="1" dirty="0" smtClean="0"/>
              <a:t> </a:t>
            </a:r>
            <a:endParaRPr lang="en-GB" altLang="en-US" sz="1200" b="1" dirty="0"/>
          </a:p>
          <a:p>
            <a:pPr algn="ctr" defTabSz="1016000" eaLnBrk="1" hangingPunct="1"/>
            <a:endParaRPr lang="en-GB" altLang="en-US" sz="1600" b="1" dirty="0"/>
          </a:p>
          <a:p>
            <a:pPr algn="ctr" defTabSz="1016000" eaLnBrk="1" hangingPunct="1"/>
            <a:r>
              <a:rPr lang="en-GB" altLang="en-US" sz="1600" b="1" dirty="0" smtClean="0"/>
              <a:t>   </a:t>
            </a:r>
            <a:endParaRPr lang="en-GB" altLang="en-US" sz="1600" b="1" dirty="0"/>
          </a:p>
          <a:p>
            <a:pPr algn="ctr" defTabSz="1016000" eaLnBrk="1" hangingPunct="1"/>
            <a:endParaRPr lang="en-US" altLang="en-US" sz="1400" b="1" dirty="0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802011" y="2032571"/>
            <a:ext cx="720725" cy="741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 smtClean="0"/>
              <a:t>AJAY , STEVE</a:t>
            </a:r>
            <a:endParaRPr lang="en-GB" altLang="en-US" sz="800" dirty="0"/>
          </a:p>
          <a:p>
            <a:pPr algn="ctr" defTabSz="1016000" eaLnBrk="1" hangingPunct="1"/>
            <a:endParaRPr lang="en-GB" altLang="en-US" sz="1400" dirty="0"/>
          </a:p>
          <a:p>
            <a:pPr algn="ctr" defTabSz="1016000" eaLnBrk="1" hangingPunct="1"/>
            <a:r>
              <a:rPr lang="en-GB" altLang="en-US" sz="1400" dirty="0" err="1" smtClean="0"/>
              <a:t>Oadby</a:t>
            </a:r>
            <a:r>
              <a:rPr lang="en-GB" altLang="en-US" sz="1400" dirty="0" smtClean="0"/>
              <a:t> </a:t>
            </a:r>
            <a:r>
              <a:rPr lang="en-GB" altLang="en-US" sz="1400" dirty="0" err="1"/>
              <a:t>W</a:t>
            </a:r>
            <a:r>
              <a:rPr lang="en-GB" altLang="en-US" sz="1400" dirty="0" err="1" smtClean="0"/>
              <a:t>igston</a:t>
            </a:r>
            <a:endParaRPr lang="en-GB" altLang="en-US" sz="1400" dirty="0" smtClean="0"/>
          </a:p>
          <a:p>
            <a:pPr algn="ctr" defTabSz="1016000" eaLnBrk="1" hangingPunct="1"/>
            <a:endParaRPr lang="en-GB" altLang="en-US" sz="800" b="1" dirty="0"/>
          </a:p>
          <a:p>
            <a:pPr algn="ctr" defTabSz="1016000" eaLnBrk="1" hangingPunct="1"/>
            <a:r>
              <a:rPr lang="en-GB" altLang="en-US" sz="800" b="1" dirty="0"/>
              <a:t>JUNIOR CLUB -  Central  </a:t>
            </a:r>
          </a:p>
          <a:p>
            <a:pPr algn="ctr" defTabSz="1016000" eaLnBrk="1" hangingPunct="1"/>
            <a:endParaRPr lang="en-GB" altLang="en-US" sz="800" dirty="0" smtClean="0"/>
          </a:p>
          <a:p>
            <a:pPr algn="ctr" defTabSz="1016000" eaLnBrk="1" hangingPunct="1"/>
            <a:r>
              <a:rPr lang="en-GB" altLang="en-US" sz="800" dirty="0" smtClean="0"/>
              <a:t>Junior </a:t>
            </a:r>
            <a:r>
              <a:rPr lang="en-GB" altLang="en-US" sz="800" dirty="0"/>
              <a:t>coaching at Parklands LC </a:t>
            </a:r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7359822" y="4869433"/>
            <a:ext cx="759780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 smtClean="0"/>
              <a:t>RAY</a:t>
            </a:r>
            <a:endParaRPr lang="en-GB" altLang="en-US" sz="800" dirty="0"/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Blaby</a:t>
            </a:r>
          </a:p>
          <a:p>
            <a:pPr algn="ctr" defTabSz="1016000" eaLnBrk="1" hangingPunct="1"/>
            <a:r>
              <a:rPr lang="en-GB" altLang="en-US" sz="800" b="1" dirty="0"/>
              <a:t>JUNIOR CLUB x  1 South Leicestershire </a:t>
            </a:r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r>
              <a:rPr lang="en-GB" altLang="en-US" sz="800" dirty="0"/>
              <a:t>Junior coaching </a:t>
            </a:r>
            <a:r>
              <a:rPr lang="en-GB" altLang="en-US" sz="800" dirty="0" smtClean="0"/>
              <a:t>sessions –  </a:t>
            </a:r>
            <a:r>
              <a:rPr lang="en-GB" altLang="en-US" sz="800" dirty="0" err="1" smtClean="0"/>
              <a:t>Enderby</a:t>
            </a:r>
            <a:r>
              <a:rPr lang="en-GB" altLang="en-US" sz="800" dirty="0" smtClean="0"/>
              <a:t>  LC</a:t>
            </a:r>
            <a:endParaRPr lang="en-GB" altLang="en-US" sz="800" dirty="0"/>
          </a:p>
        </p:txBody>
      </p:sp>
      <p:sp>
        <p:nvSpPr>
          <p:cNvPr id="7" name="Oval 16"/>
          <p:cNvSpPr>
            <a:spLocks noChangeArrowheads="1"/>
          </p:cNvSpPr>
          <p:nvPr/>
        </p:nvSpPr>
        <p:spPr bwMode="auto">
          <a:xfrm>
            <a:off x="4581238" y="1758290"/>
            <a:ext cx="840191" cy="8021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/>
              <a:t>CAROLE, AMIE, TERRY  </a:t>
            </a:r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North </a:t>
            </a:r>
            <a:r>
              <a:rPr lang="en-GB" altLang="en-US" sz="1600" dirty="0" smtClean="0"/>
              <a:t>West </a:t>
            </a:r>
            <a:endParaRPr lang="en-GB" altLang="en-US" sz="1600" dirty="0"/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r>
              <a:rPr lang="en-GB" altLang="en-US" sz="800" b="1" dirty="0"/>
              <a:t>JUNIOR CLUB  </a:t>
            </a:r>
            <a:r>
              <a:rPr lang="en-GB" altLang="en-US" sz="800" b="1" dirty="0" smtClean="0"/>
              <a:t>1 -   </a:t>
            </a:r>
            <a:r>
              <a:rPr lang="en-GB" altLang="en-US" sz="800" b="1" dirty="0"/>
              <a:t>WHITWICK </a:t>
            </a:r>
            <a:r>
              <a:rPr lang="en-GB" altLang="en-US" sz="800" b="1" dirty="0" smtClean="0"/>
              <a:t>JBC</a:t>
            </a:r>
            <a:endParaRPr lang="en-GB" altLang="en-US" sz="800" b="1" dirty="0"/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r>
              <a:rPr lang="en-GB" altLang="en-US" sz="800" dirty="0"/>
              <a:t>Junior coaching sessions in all 3 LC </a:t>
            </a:r>
            <a:endParaRPr lang="en-GB" altLang="en-US" sz="800" dirty="0" smtClean="0"/>
          </a:p>
          <a:p>
            <a:pPr algn="ctr" defTabSz="1016000" eaLnBrk="1" hangingPunct="1"/>
            <a:r>
              <a:rPr lang="en-GB" altLang="en-US" sz="800" dirty="0" smtClean="0"/>
              <a:t>Hermitage , Hood Park and </a:t>
            </a:r>
            <a:r>
              <a:rPr lang="en-GB" altLang="en-US" sz="800" dirty="0" err="1" smtClean="0"/>
              <a:t>Measham</a:t>
            </a:r>
            <a:endParaRPr lang="en-GB" altLang="en-US" sz="800" dirty="0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1620888" y="4869434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 smtClean="0"/>
              <a:t> </a:t>
            </a:r>
            <a:r>
              <a:rPr lang="en-GB" altLang="en-US" sz="800" dirty="0"/>
              <a:t>MARK , DAVE </a:t>
            </a:r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Charnwood </a:t>
            </a:r>
          </a:p>
          <a:p>
            <a:pPr algn="ctr" defTabSz="1016000" eaLnBrk="1" hangingPunct="1"/>
            <a:endParaRPr lang="en-GB" altLang="en-US" sz="800" b="1" dirty="0"/>
          </a:p>
          <a:p>
            <a:pPr algn="ctr" defTabSz="1016000" eaLnBrk="1" hangingPunct="1"/>
            <a:r>
              <a:rPr lang="en-GB" altLang="en-US" sz="800" b="1" dirty="0"/>
              <a:t>JUNIOR CLUB </a:t>
            </a:r>
            <a:r>
              <a:rPr lang="en-GB" altLang="en-US" sz="800" b="1" dirty="0" smtClean="0"/>
              <a:t>X 4 </a:t>
            </a:r>
          </a:p>
          <a:p>
            <a:pPr algn="ctr" defTabSz="1016000" eaLnBrk="1" hangingPunct="1"/>
            <a:r>
              <a:rPr lang="en-GB" altLang="en-US" sz="800" b="1" dirty="0" smtClean="0"/>
              <a:t>Lough </a:t>
            </a:r>
            <a:r>
              <a:rPr lang="en-GB" altLang="en-US" sz="800" b="1" dirty="0"/>
              <a:t>leys </a:t>
            </a:r>
            <a:r>
              <a:rPr lang="en-GB" altLang="en-US" sz="800" b="1" dirty="0" smtClean="0"/>
              <a:t>, Loughborough Town  , Lough </a:t>
            </a:r>
            <a:r>
              <a:rPr lang="en-GB" altLang="en-US" sz="800" b="1" dirty="0" err="1" smtClean="0"/>
              <a:t>Uni</a:t>
            </a:r>
            <a:r>
              <a:rPr lang="en-GB" altLang="en-US" sz="800" b="1" dirty="0" smtClean="0"/>
              <a:t> , </a:t>
            </a:r>
          </a:p>
          <a:p>
            <a:pPr algn="ctr" defTabSz="1016000" eaLnBrk="1" hangingPunct="1"/>
            <a:r>
              <a:rPr lang="en-GB" altLang="en-US" sz="800" b="1" dirty="0" smtClean="0"/>
              <a:t>Lough Grammar   </a:t>
            </a:r>
            <a:endParaRPr lang="en-GB" altLang="en-US" sz="800" b="1" dirty="0"/>
          </a:p>
          <a:p>
            <a:pPr algn="ctr" defTabSz="1016000" eaLnBrk="1" hangingPunct="1"/>
            <a:endParaRPr lang="en-GB" altLang="en-US" sz="800" b="1" dirty="0"/>
          </a:p>
          <a:p>
            <a:pPr algn="ctr" defTabSz="1016000" eaLnBrk="1" hangingPunct="1"/>
            <a:endParaRPr lang="en-GB" altLang="en-US" sz="800" b="1" dirty="0" smtClean="0"/>
          </a:p>
          <a:p>
            <a:pPr algn="ctr" defTabSz="1016000" eaLnBrk="1" hangingPunct="1"/>
            <a:endParaRPr lang="en-GB" altLang="en-US" sz="800" dirty="0"/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6748351" y="2032571"/>
            <a:ext cx="731580" cy="760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Hinckley &amp; </a:t>
            </a:r>
            <a:r>
              <a:rPr lang="en-GB" altLang="en-US" sz="1600" dirty="0" smtClean="0"/>
              <a:t>Bosworth</a:t>
            </a:r>
          </a:p>
          <a:p>
            <a:pPr algn="ctr" defTabSz="1016000" eaLnBrk="1" hangingPunct="1"/>
            <a:r>
              <a:rPr lang="en-GB" altLang="en-US" sz="800" dirty="0" smtClean="0"/>
              <a:t>Nothing </a:t>
            </a:r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r>
              <a:rPr lang="en-GB" altLang="en-US" sz="800" dirty="0"/>
              <a:t>  </a:t>
            </a: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5993622" y="5939980"/>
            <a:ext cx="731115" cy="78104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/>
              <a:t>TREVOR &amp; </a:t>
            </a:r>
          </a:p>
          <a:p>
            <a:pPr algn="ctr" defTabSz="1016000" eaLnBrk="1" hangingPunct="1"/>
            <a:r>
              <a:rPr lang="en-GB" altLang="en-US" sz="800" smtClean="0"/>
              <a:t>LINDA  </a:t>
            </a:r>
            <a:endParaRPr lang="en-GB" altLang="en-US" sz="800" dirty="0"/>
          </a:p>
          <a:p>
            <a:pPr algn="ctr" defTabSz="1016000" eaLnBrk="1" hangingPunct="1"/>
            <a:r>
              <a:rPr lang="en-GB" altLang="en-US" sz="1600" dirty="0"/>
              <a:t>Melton</a:t>
            </a:r>
          </a:p>
          <a:p>
            <a:pPr algn="ctr" defTabSz="1016000" eaLnBrk="1" hangingPunct="1"/>
            <a:r>
              <a:rPr lang="en-GB" altLang="en-US" sz="800" dirty="0"/>
              <a:t>Junior Club </a:t>
            </a:r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3192958" y="5939980"/>
            <a:ext cx="787240" cy="75113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endParaRPr lang="en-GB" altLang="en-US" sz="800" dirty="0" smtClean="0"/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endParaRPr lang="en-GB" altLang="en-US" sz="800" dirty="0" smtClean="0"/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r>
              <a:rPr lang="en-GB" altLang="en-US" sz="1600" dirty="0"/>
              <a:t>Rutland</a:t>
            </a:r>
          </a:p>
          <a:p>
            <a:pPr algn="ctr" defTabSz="1016000" eaLnBrk="1" hangingPunct="1"/>
            <a:r>
              <a:rPr lang="en-GB" altLang="en-US" sz="900" dirty="0" smtClean="0"/>
              <a:t> nothing </a:t>
            </a:r>
            <a:endParaRPr lang="en-GB" altLang="en-US" sz="900" dirty="0"/>
          </a:p>
          <a:p>
            <a:pPr algn="ctr" defTabSz="1016000" eaLnBrk="1" hangingPunct="1"/>
            <a:endParaRPr lang="en-GB" altLang="en-US" sz="800" b="1" dirty="0" smtClean="0"/>
          </a:p>
          <a:p>
            <a:pPr algn="ctr" defTabSz="1016000" eaLnBrk="1" hangingPunct="1"/>
            <a:endParaRPr lang="en-GB" altLang="en-US" sz="800" b="1" dirty="0"/>
          </a:p>
          <a:p>
            <a:pPr algn="ctr" defTabSz="1016000" eaLnBrk="1" hangingPunct="1"/>
            <a:endParaRPr lang="en-GB" altLang="en-US" sz="800" dirty="0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167760" y="3514724"/>
            <a:ext cx="792559" cy="71812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/>
              <a:t>RAY </a:t>
            </a:r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Market Harborough </a:t>
            </a:r>
          </a:p>
          <a:p>
            <a:pPr algn="ctr" defTabSz="1016000" eaLnBrk="1" hangingPunct="1"/>
            <a:r>
              <a:rPr lang="en-GB" altLang="en-US" sz="800" b="1" dirty="0"/>
              <a:t>JUNIOR CLUB - </a:t>
            </a:r>
            <a:r>
              <a:rPr lang="en-GB" altLang="en-US" sz="800" dirty="0"/>
              <a:t>at Harborough LC</a:t>
            </a:r>
          </a:p>
          <a:p>
            <a:pPr algn="ctr" defTabSz="1016000" eaLnBrk="1" hangingPunct="1"/>
            <a:endParaRPr lang="en-GB" altLang="en-US" sz="800" dirty="0"/>
          </a:p>
          <a:p>
            <a:pPr algn="ctr" defTabSz="1016000" eaLnBrk="1" hangingPunct="1"/>
            <a:endParaRPr lang="en-GB" altLang="en-US" sz="80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622624" y="3512121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6000" eaLnBrk="1" hangingPunct="1"/>
            <a:r>
              <a:rPr lang="en-GB" altLang="en-US" sz="800" dirty="0" smtClean="0"/>
              <a:t>AJAY, </a:t>
            </a:r>
            <a:r>
              <a:rPr lang="en-GB" altLang="en-US" sz="800" dirty="0"/>
              <a:t>MAURICE, </a:t>
            </a:r>
            <a:r>
              <a:rPr lang="en-GB" altLang="en-US" sz="800" dirty="0" smtClean="0"/>
              <a:t>GRAHAM</a:t>
            </a:r>
            <a:r>
              <a:rPr lang="en-GB" altLang="en-US" sz="800" dirty="0"/>
              <a:t>.</a:t>
            </a:r>
            <a:r>
              <a:rPr lang="en-GB" altLang="en-US" sz="800" dirty="0" smtClean="0"/>
              <a:t> </a:t>
            </a:r>
            <a:endParaRPr lang="en-GB" altLang="en-US" sz="800" dirty="0"/>
          </a:p>
          <a:p>
            <a:pPr algn="ctr" defTabSz="1016000" eaLnBrk="1" hangingPunct="1"/>
            <a:endParaRPr lang="en-GB" altLang="en-US" sz="1600" dirty="0"/>
          </a:p>
          <a:p>
            <a:pPr algn="ctr" defTabSz="1016000" eaLnBrk="1" hangingPunct="1"/>
            <a:r>
              <a:rPr lang="en-GB" altLang="en-US" sz="1600" dirty="0"/>
              <a:t>Leicester City</a:t>
            </a:r>
          </a:p>
          <a:p>
            <a:pPr algn="ctr" defTabSz="1016000" eaLnBrk="1" hangingPunct="1"/>
            <a:endParaRPr lang="en-GB" altLang="en-US" sz="800" b="1" dirty="0"/>
          </a:p>
          <a:p>
            <a:pPr algn="ctr" defTabSz="1016000" eaLnBrk="1" hangingPunct="1"/>
            <a:r>
              <a:rPr lang="en-GB" altLang="en-US" sz="800" b="1" dirty="0"/>
              <a:t>JUNIOR CLUB X 2 - Central and LBA  </a:t>
            </a:r>
            <a:endParaRPr lang="en-GB" altLang="en-US" sz="800" b="1" dirty="0" smtClean="0"/>
          </a:p>
          <a:p>
            <a:pPr algn="ctr" defTabSz="1016000" eaLnBrk="1" hangingPunct="1"/>
            <a:r>
              <a:rPr lang="en-GB" altLang="en-US" sz="800" b="1" dirty="0" smtClean="0"/>
              <a:t>Junior Coaching at Babington x3</a:t>
            </a:r>
            <a:endParaRPr lang="en-GB" altLang="en-US" sz="800" b="1" dirty="0"/>
          </a:p>
          <a:p>
            <a:pPr algn="ctr" defTabSz="1016000" eaLnBrk="1" hangingPunct="1"/>
            <a:r>
              <a:rPr lang="en-GB" altLang="en-US" sz="800" dirty="0" smtClean="0"/>
              <a:t> </a:t>
            </a:r>
            <a:endParaRPr lang="en-GB" altLang="en-US" sz="800" dirty="0"/>
          </a:p>
          <a:p>
            <a:pPr algn="ctr" defTabSz="1016000" eaLnBrk="1" hangingPunct="1"/>
            <a:r>
              <a:rPr lang="en-GB" altLang="en-US" sz="800" dirty="0"/>
              <a:t>    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1191568" y="426418"/>
            <a:ext cx="8136904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016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Agenda-Bold"/>
              </a:rPr>
              <a:t>  </a:t>
            </a:r>
            <a:r>
              <a:rPr lang="en-GB" altLang="en-US" b="1" kern="0" noProof="0" dirty="0" smtClean="0">
                <a:solidFill>
                  <a:srgbClr val="CC0000"/>
                </a:solidFill>
                <a:latin typeface="+mj-lt"/>
                <a:ea typeface="+mj-ea"/>
                <a:cs typeface="Agenda-Bold"/>
              </a:rPr>
              <a:t>10</a:t>
            </a:r>
            <a:r>
              <a:rPr kumimoji="0" lang="en-GB" alt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Agenda-Bold"/>
              </a:rPr>
              <a:t> Junior BADMINTON CLUBS IN THE COUNTY and Coaching sessions at </a:t>
            </a:r>
            <a:r>
              <a:rPr lang="en-GB" altLang="en-US" b="1" kern="0" dirty="0">
                <a:solidFill>
                  <a:srgbClr val="CC0000"/>
                </a:solidFill>
                <a:latin typeface="+mj-lt"/>
                <a:ea typeface="+mj-ea"/>
                <a:cs typeface="Agenda-Bold"/>
              </a:rPr>
              <a:t>8</a:t>
            </a:r>
            <a:r>
              <a:rPr lang="en-GB" altLang="en-US" b="1" kern="0" dirty="0" smtClean="0">
                <a:solidFill>
                  <a:srgbClr val="CC0000"/>
                </a:solidFill>
                <a:latin typeface="+mj-lt"/>
                <a:ea typeface="+mj-ea"/>
                <a:cs typeface="Agenda-Bold"/>
              </a:rPr>
              <a:t> </a:t>
            </a:r>
            <a:r>
              <a:rPr kumimoji="0" lang="en-GB" alt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Agenda-Bold"/>
              </a:rPr>
              <a:t>Leisure Centres. </a:t>
            </a:r>
          </a:p>
        </p:txBody>
      </p:sp>
      <p:pic>
        <p:nvPicPr>
          <p:cNvPr id="15" name="Picture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0200" y="1016571"/>
            <a:ext cx="2314575" cy="561975"/>
          </a:xfrm>
          <a:prstGeom prst="rect">
            <a:avLst/>
          </a:prstGeom>
          <a:noFill/>
        </p:spPr>
      </p:pic>
      <p:cxnSp>
        <p:nvCxnSpPr>
          <p:cNvPr id="3" name="Straight Arrow Connector 2"/>
          <p:cNvCxnSpPr/>
          <p:nvPr/>
        </p:nvCxnSpPr>
        <p:spPr bwMode="auto">
          <a:xfrm>
            <a:off x="3192958" y="2720530"/>
            <a:ext cx="9144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948347" y="4062698"/>
            <a:ext cx="1038200" cy="1701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671763" y="5057775"/>
            <a:ext cx="10517" cy="11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>
            <a:stCxn id="4" idx="0"/>
            <a:endCxn id="4" idx="0"/>
          </p:cNvCxnSpPr>
          <p:nvPr/>
        </p:nvCxnSpPr>
        <p:spPr bwMode="auto">
          <a:xfrm>
            <a:off x="5113220" y="3070795"/>
            <a:ext cx="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6129710" y="3952750"/>
            <a:ext cx="618641" cy="1647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 flipV="1">
            <a:off x="5930551" y="4925355"/>
            <a:ext cx="1080941" cy="45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 flipV="1">
            <a:off x="5603747" y="5351320"/>
            <a:ext cx="456449" cy="5680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3860241" y="5278757"/>
            <a:ext cx="471995" cy="640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993330" y="4925355"/>
            <a:ext cx="986868" cy="2685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988842" y="2815618"/>
            <a:ext cx="1683" cy="4551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5544" y="642442"/>
            <a:ext cx="865127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/>
              <a:t>Junior BADMINTON CLUBS IN LEICESTERSHIRE</a:t>
            </a:r>
            <a:br>
              <a:rPr lang="en-US" altLang="en-US" sz="2800" dirty="0" smtClean="0"/>
            </a:br>
            <a:r>
              <a:rPr lang="en-US" altLang="en-US" sz="1400" dirty="0" smtClean="0"/>
              <a:t>Contact details below </a:t>
            </a:r>
            <a:r>
              <a:rPr lang="en-US" altLang="en-US" sz="1200" dirty="0" smtClean="0"/>
              <a:t>( All Junior Clubs include Coaching )                    </a:t>
            </a:r>
          </a:p>
          <a:p>
            <a:r>
              <a:rPr lang="en-US" altLang="en-US" sz="1200" dirty="0" smtClean="0"/>
              <a:t>Please contact the Clubs direct for more information.</a:t>
            </a:r>
          </a:p>
          <a:p>
            <a:r>
              <a:rPr lang="en-US" altLang="en-US" sz="1200" dirty="0" smtClean="0">
                <a:solidFill>
                  <a:srgbClr val="FF0000"/>
                </a:solidFill>
              </a:rPr>
              <a:t>(The Clubs highlighted are” BADMINTON England Premier Club &amp;Sport England Club Mark “</a:t>
            </a:r>
            <a:r>
              <a:rPr lang="en-US" altLang="en-US" sz="1400" dirty="0" smtClean="0">
                <a:solidFill>
                  <a:srgbClr val="FF0000"/>
                </a:solidFill>
              </a:rPr>
              <a:t/>
            </a:r>
            <a:br>
              <a:rPr lang="en-US" altLang="en-US" sz="1400" dirty="0" smtClean="0">
                <a:solidFill>
                  <a:srgbClr val="FF0000"/>
                </a:solidFill>
              </a:rPr>
            </a:br>
            <a:r>
              <a:rPr lang="en-US" altLang="en-US" sz="1200" dirty="0" smtClean="0">
                <a:solidFill>
                  <a:schemeClr val="tx2"/>
                </a:solidFill>
              </a:rPr>
              <a:t>All Clubs listed are run by Qualified Level 2 Coaches </a:t>
            </a:r>
          </a:p>
          <a:p>
            <a:endParaRPr lang="en-US" altLang="en-US" sz="1000" u="sng" dirty="0" smtClean="0"/>
          </a:p>
          <a:p>
            <a:r>
              <a:rPr lang="en-US" altLang="en-US" sz="1000" u="sng" dirty="0" smtClean="0"/>
              <a:t>North West </a:t>
            </a:r>
            <a:r>
              <a:rPr lang="en-US" altLang="en-US" sz="1000" u="sng" dirty="0" err="1" smtClean="0"/>
              <a:t>Leics</a:t>
            </a:r>
            <a:r>
              <a:rPr lang="en-US" altLang="en-US" sz="1000" u="sng" dirty="0" smtClean="0"/>
              <a:t> 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endParaRPr lang="en-US" altLang="en-US" sz="1000" dirty="0" smtClean="0"/>
          </a:p>
          <a:p>
            <a:r>
              <a:rPr lang="en-US" altLang="en-US" sz="1000" dirty="0" smtClean="0">
                <a:solidFill>
                  <a:srgbClr val="FF0000"/>
                </a:solidFill>
              </a:rPr>
              <a:t>Whitwick Juniors Badminton Club ( Sat) carolespencer5525@gmail.com  </a:t>
            </a:r>
            <a:r>
              <a:rPr lang="en-US" altLang="en-US" sz="1000" dirty="0">
                <a:solidFill>
                  <a:srgbClr val="FF0000"/>
                </a:solidFill>
              </a:rPr>
              <a:t> Carole Spencer ( Venue Hermitage LC ) 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u="sng" dirty="0" smtClean="0"/>
              <a:t>Market </a:t>
            </a:r>
            <a:r>
              <a:rPr lang="en-US" altLang="en-US" sz="1000" u="sng" dirty="0" err="1" smtClean="0"/>
              <a:t>Harborough</a:t>
            </a:r>
            <a:r>
              <a:rPr lang="en-US" altLang="en-US" sz="1000" u="sng" dirty="0" smtClean="0"/>
              <a:t> </a:t>
            </a:r>
            <a:br>
              <a:rPr lang="en-US" altLang="en-US" sz="1000" u="sng" dirty="0" smtClean="0"/>
            </a:br>
            <a:endParaRPr lang="en-US" altLang="en-US" sz="1000" u="sng" dirty="0" smtClean="0"/>
          </a:p>
          <a:p>
            <a:r>
              <a:rPr lang="en-US" altLang="en-US" sz="1000" dirty="0" err="1" smtClean="0">
                <a:solidFill>
                  <a:srgbClr val="FF0000"/>
                </a:solidFill>
              </a:rPr>
              <a:t>Harborough</a:t>
            </a:r>
            <a:r>
              <a:rPr lang="en-US" altLang="en-US" sz="1000" dirty="0" smtClean="0">
                <a:solidFill>
                  <a:srgbClr val="FF0000"/>
                </a:solidFill>
              </a:rPr>
              <a:t> LC Junior Badminton Club ( Wed)  </a:t>
            </a:r>
            <a:r>
              <a:rPr lang="en-US" altLang="en-US" sz="1000" dirty="0" smtClean="0">
                <a:solidFill>
                  <a:srgbClr val="FF0000"/>
                </a:solidFill>
                <a:hlinkClick r:id="rId3"/>
              </a:rPr>
              <a:t>rayphipkin@harboroughlcjuniors.org.uk</a:t>
            </a:r>
            <a:r>
              <a:rPr lang="en-US" altLang="en-US" sz="1000" dirty="0" smtClean="0">
                <a:solidFill>
                  <a:srgbClr val="FF0000"/>
                </a:solidFill>
              </a:rPr>
              <a:t>   Ray Phipkin (mobile 07582195940) (Venue </a:t>
            </a:r>
            <a:r>
              <a:rPr lang="en-US" altLang="en-US" sz="1000" dirty="0" err="1" smtClean="0">
                <a:solidFill>
                  <a:srgbClr val="FF0000"/>
                </a:solidFill>
              </a:rPr>
              <a:t>Harborough</a:t>
            </a:r>
            <a:r>
              <a:rPr lang="en-US" altLang="en-US" sz="1000" dirty="0" smtClean="0">
                <a:solidFill>
                  <a:srgbClr val="FF0000"/>
                </a:solidFill>
              </a:rPr>
              <a:t> LC )</a:t>
            </a:r>
          </a:p>
          <a:p>
            <a:r>
              <a:rPr lang="en-US" altLang="en-US" sz="1000" dirty="0" smtClean="0">
                <a:solidFill>
                  <a:srgbClr val="FF0000"/>
                </a:solidFill>
              </a:rPr>
              <a:t>  </a:t>
            </a:r>
            <a:r>
              <a:rPr lang="en-US" altLang="en-US" sz="1000" dirty="0" smtClean="0"/>
              <a:t>4-5pm  (8-15yrs)  5-6pm (11-16yrs) 6-7pm (14-18yrs + 12-13yrs based on playing ability)  </a:t>
            </a:r>
            <a:r>
              <a:rPr lang="en-GB" sz="1000" b="1" dirty="0"/>
              <a:t>Web Site: </a:t>
            </a:r>
            <a:r>
              <a:rPr lang="en-GB" sz="1000" b="1" u="sng" dirty="0">
                <a:hlinkClick r:id="rId4"/>
              </a:rPr>
              <a:t>http://www.harboroughlcjuniors.org.uk/</a:t>
            </a:r>
            <a:r>
              <a:rPr lang="en-GB" sz="1000" b="1" dirty="0"/>
              <a:t> 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u="sng" dirty="0" err="1" smtClean="0"/>
              <a:t>Blaby</a:t>
            </a:r>
            <a:r>
              <a:rPr lang="en-US" altLang="en-US" sz="1000" dirty="0" smtClean="0"/>
              <a:t> </a:t>
            </a:r>
            <a:br>
              <a:rPr lang="en-US" altLang="en-US" sz="1000" dirty="0" smtClean="0"/>
            </a:br>
            <a:endParaRPr lang="en-US" altLang="en-US" sz="1000" dirty="0" smtClean="0"/>
          </a:p>
          <a:p>
            <a:r>
              <a:rPr lang="en-US" altLang="en-US" sz="1000" dirty="0" smtClean="0">
                <a:solidFill>
                  <a:srgbClr val="FF0000"/>
                </a:solidFill>
              </a:rPr>
              <a:t>South Leicester Badminton Junior Club ( Fri) </a:t>
            </a:r>
            <a:r>
              <a:rPr lang="en-US" altLang="en-US" sz="1000" dirty="0" smtClean="0">
                <a:hlinkClick r:id="rId5"/>
              </a:rPr>
              <a:t>r.phipkin@sky.com</a:t>
            </a:r>
            <a:r>
              <a:rPr lang="en-US" altLang="en-US" sz="1000" dirty="0" smtClean="0"/>
              <a:t>  </a:t>
            </a:r>
            <a:r>
              <a:rPr lang="en-US" altLang="en-US" sz="1000" dirty="0" smtClean="0">
                <a:solidFill>
                  <a:srgbClr val="FF0000"/>
                </a:solidFill>
              </a:rPr>
              <a:t>Ray </a:t>
            </a:r>
            <a:r>
              <a:rPr lang="en-US" altLang="en-US" sz="1000" dirty="0">
                <a:solidFill>
                  <a:srgbClr val="FF0000"/>
                </a:solidFill>
              </a:rPr>
              <a:t>Phipkin (mobile </a:t>
            </a:r>
            <a:r>
              <a:rPr lang="en-US" altLang="en-US" sz="1000" dirty="0" smtClean="0">
                <a:solidFill>
                  <a:srgbClr val="FF0000"/>
                </a:solidFill>
              </a:rPr>
              <a:t>07582195940) Venue ( Broughton Astley  LC  )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> 4:30-5:30pm (8-14yrs); 5:30-7pm (8-17yrs) </a:t>
            </a:r>
            <a:r>
              <a:rPr lang="en-GB" sz="1000" b="1" dirty="0"/>
              <a:t>Web Site: </a:t>
            </a:r>
            <a:r>
              <a:rPr lang="en-GB" sz="1000" b="1" u="sng" dirty="0">
                <a:hlinkClick r:id="rId6"/>
              </a:rPr>
              <a:t>http://www.southleicesterbadminton.co.uk/login</a:t>
            </a:r>
            <a:r>
              <a:rPr lang="en-GB" sz="1000" b="1" dirty="0"/>
              <a:t> 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endParaRPr lang="en-US" altLang="en-US" sz="1000" dirty="0" smtClean="0"/>
          </a:p>
          <a:p>
            <a:r>
              <a:rPr lang="en-US" altLang="en-US" sz="1000" u="sng" dirty="0" smtClean="0"/>
              <a:t>Melton </a:t>
            </a:r>
            <a:br>
              <a:rPr lang="en-US" altLang="en-US" sz="1000" u="sng" dirty="0" smtClean="0"/>
            </a:br>
            <a:r>
              <a:rPr lang="en-US" altLang="en-US" sz="1000" dirty="0" err="1" smtClean="0"/>
              <a:t>Melton</a:t>
            </a:r>
            <a:r>
              <a:rPr lang="en-US" altLang="en-US" sz="1000" dirty="0" smtClean="0"/>
              <a:t> OG s Junior Badminton Club  (Mon) </a:t>
            </a:r>
            <a:r>
              <a:rPr lang="en-US" altLang="en-US" sz="1000" dirty="0"/>
              <a:t>Trevor </a:t>
            </a:r>
            <a:r>
              <a:rPr lang="en-US" altLang="en-US" sz="1000" dirty="0" smtClean="0"/>
              <a:t>Sanders 07780112676 Linda (07729036928)  Venue ( </a:t>
            </a:r>
            <a:r>
              <a:rPr lang="en-US" altLang="en-US" sz="1000" dirty="0" err="1" smtClean="0"/>
              <a:t>Longfeild</a:t>
            </a:r>
            <a:r>
              <a:rPr lang="en-US" altLang="en-US" sz="1000" dirty="0" smtClean="0"/>
              <a:t> Academy ) </a:t>
            </a:r>
            <a:r>
              <a:rPr lang="en-US" altLang="en-US" sz="1000" dirty="0" smtClean="0">
                <a:hlinkClick r:id="rId7"/>
              </a:rPr>
              <a:t>www.meltonogbc.co.uk</a:t>
            </a:r>
            <a:r>
              <a:rPr lang="en-US" altLang="en-US" sz="1000" dirty="0" smtClean="0"/>
              <a:t> </a:t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u="sng" dirty="0" err="1" smtClean="0"/>
              <a:t>Charnwood</a:t>
            </a:r>
            <a:r>
              <a:rPr lang="en-US" altLang="en-US" sz="1000" u="sng" dirty="0" smtClean="0"/>
              <a:t>  </a:t>
            </a:r>
            <a:br>
              <a:rPr lang="en-US" altLang="en-US" sz="1000" u="sng" dirty="0" smtClean="0"/>
            </a:br>
            <a:endParaRPr lang="en-US" altLang="en-US" sz="1000" u="sng" dirty="0" smtClean="0"/>
          </a:p>
          <a:p>
            <a:r>
              <a:rPr lang="en-US" altLang="en-US" sz="1000" dirty="0" smtClean="0">
                <a:solidFill>
                  <a:srgbClr val="FF0000"/>
                </a:solidFill>
              </a:rPr>
              <a:t>Loughborough leys Junior Badminton Club (Sat) </a:t>
            </a:r>
            <a:r>
              <a:rPr lang="en-US" altLang="en-US" sz="1000" dirty="0" smtClean="0">
                <a:solidFill>
                  <a:srgbClr val="FF0000"/>
                </a:solidFill>
                <a:hlinkClick r:id="rId8"/>
              </a:rPr>
              <a:t>loughboroughleysjuniors@hotmail.com</a:t>
            </a:r>
            <a:r>
              <a:rPr lang="en-US" altLang="en-US" sz="1000" dirty="0" smtClean="0">
                <a:solidFill>
                  <a:srgbClr val="FF0000"/>
                </a:solidFill>
              </a:rPr>
              <a:t>  Dave </a:t>
            </a:r>
            <a:r>
              <a:rPr lang="en-US" altLang="en-US" sz="1000" dirty="0" err="1" smtClean="0">
                <a:solidFill>
                  <a:srgbClr val="FF0000"/>
                </a:solidFill>
              </a:rPr>
              <a:t>Whitcroft</a:t>
            </a:r>
            <a:r>
              <a:rPr lang="en-US" altLang="en-US" sz="1000" dirty="0" smtClean="0">
                <a:solidFill>
                  <a:srgbClr val="FF0000"/>
                </a:solidFill>
              </a:rPr>
              <a:t>  Venue ( Loughborough LC )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endParaRPr lang="en-US" altLang="en-US" sz="1000" dirty="0" smtClean="0"/>
          </a:p>
          <a:p>
            <a:r>
              <a:rPr lang="en-US" altLang="en-US" sz="1000" dirty="0" smtClean="0"/>
              <a:t>Loughborough JBC (Mon)   Venue ( Loughborough Grammar School ) -  email – </a:t>
            </a:r>
            <a:r>
              <a:rPr lang="en-US" altLang="en-US" sz="1000" dirty="0" smtClean="0">
                <a:hlinkClick r:id="rId9"/>
              </a:rPr>
              <a:t>info@leicspc.co.uk</a:t>
            </a:r>
            <a:r>
              <a:rPr lang="en-US" altLang="en-US" sz="1000" dirty="0" smtClean="0"/>
              <a:t> </a:t>
            </a:r>
          </a:p>
          <a:p>
            <a:r>
              <a:rPr lang="en-US" altLang="en-US" sz="1000" dirty="0" smtClean="0"/>
              <a:t>Loughborough JBC (SAT ) – Loughborough Grammar (NEW venue) </a:t>
            </a:r>
            <a:r>
              <a:rPr lang="en-US" altLang="en-US" sz="1000" dirty="0">
                <a:hlinkClick r:id="rId9"/>
              </a:rPr>
              <a:t>info@leicspc.co.uk</a:t>
            </a:r>
            <a:r>
              <a:rPr lang="en-US" altLang="en-US" sz="1000" dirty="0"/>
              <a:t> </a:t>
            </a:r>
          </a:p>
          <a:p>
            <a:r>
              <a:rPr lang="en-US" altLang="en-US" sz="1000" dirty="0" smtClean="0"/>
              <a:t>Lough  University JBC (THURS) Loughborough </a:t>
            </a:r>
            <a:r>
              <a:rPr lang="en-US" altLang="en-US" sz="1000" dirty="0" err="1" smtClean="0"/>
              <a:t>Uni</a:t>
            </a:r>
            <a:r>
              <a:rPr lang="en-US" altLang="en-US" sz="1000" dirty="0" smtClean="0"/>
              <a:t> </a:t>
            </a:r>
            <a:r>
              <a:rPr lang="en-US" altLang="en-US" sz="1000" dirty="0">
                <a:hlinkClick r:id="rId9"/>
              </a:rPr>
              <a:t>info@leicspc.co.uk</a:t>
            </a:r>
            <a:r>
              <a:rPr lang="en-US" altLang="en-US" sz="1000" dirty="0"/>
              <a:t> </a:t>
            </a:r>
          </a:p>
          <a:p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u="sng" dirty="0" smtClean="0"/>
              <a:t>Leicester City 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>Central Leicester Junior Badminton Club ( Fri)  </a:t>
            </a:r>
            <a:r>
              <a:rPr lang="en-US" altLang="en-US" sz="1000" dirty="0" smtClean="0">
                <a:hlinkClick r:id="rId10"/>
              </a:rPr>
              <a:t>ajay.pitrola@outlook.com</a:t>
            </a:r>
            <a:r>
              <a:rPr lang="en-US" altLang="en-US" sz="1000" dirty="0" smtClean="0"/>
              <a:t>   Ajay </a:t>
            </a:r>
            <a:r>
              <a:rPr lang="en-US" altLang="en-US" sz="1000" dirty="0" err="1" smtClean="0"/>
              <a:t>Pitrola</a:t>
            </a:r>
            <a:r>
              <a:rPr lang="en-US" altLang="en-US" sz="1000" dirty="0" smtClean="0"/>
              <a:t>  Venue ( Babington Academy )</a:t>
            </a:r>
            <a:br>
              <a:rPr lang="en-US" altLang="en-US" sz="1000" dirty="0" smtClean="0"/>
            </a:br>
            <a:r>
              <a:rPr lang="en-US" altLang="en-US" sz="1000" dirty="0" smtClean="0"/>
              <a:t>LBA Junior badminton Club (Sat)   Graham </a:t>
            </a:r>
            <a:r>
              <a:rPr lang="en-US" altLang="en-US" sz="1000" dirty="0" err="1" smtClean="0"/>
              <a:t>Forryan</a:t>
            </a:r>
            <a:r>
              <a:rPr lang="en-US" altLang="en-US" sz="1000" dirty="0" smtClean="0"/>
              <a:t>  01530 245098 or Julie Pope 01162867268 ( Babington Academy ) </a:t>
            </a:r>
            <a:r>
              <a:rPr lang="en-US" altLang="en-US" sz="1000" dirty="0" smtClean="0">
                <a:hlinkClick r:id="rId11"/>
              </a:rPr>
              <a:t>lbajuniors@gmail.com</a:t>
            </a:r>
            <a:r>
              <a:rPr lang="en-US" altLang="en-US" sz="1000" dirty="0" smtClean="0"/>
              <a:t> </a:t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u="sng" dirty="0" err="1" smtClean="0"/>
              <a:t>Oadby</a:t>
            </a:r>
            <a:r>
              <a:rPr lang="en-US" altLang="en-US" sz="1000" u="sng" dirty="0" smtClean="0"/>
              <a:t> /</a:t>
            </a:r>
            <a:r>
              <a:rPr lang="en-US" altLang="en-US" sz="1000" u="sng" dirty="0" err="1" smtClean="0"/>
              <a:t>Wigston</a:t>
            </a: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>Central Leicester Junior Badminton Club (Mon)  </a:t>
            </a:r>
            <a:r>
              <a:rPr lang="en-US" altLang="en-US" sz="1000" dirty="0" smtClean="0">
                <a:hlinkClick r:id="rId10"/>
              </a:rPr>
              <a:t>ajay.pitrola@outlook.com</a:t>
            </a:r>
            <a:r>
              <a:rPr lang="en-US" altLang="en-US" sz="1000" dirty="0" smtClean="0"/>
              <a:t>   Ajay </a:t>
            </a:r>
            <a:r>
              <a:rPr lang="en-US" altLang="en-US" sz="1000" dirty="0" err="1" smtClean="0"/>
              <a:t>Pitrola</a:t>
            </a:r>
            <a:r>
              <a:rPr lang="en-US" altLang="en-US" sz="1000" dirty="0" smtClean="0"/>
              <a:t> ( </a:t>
            </a:r>
            <a:r>
              <a:rPr lang="en-US" altLang="en-US" sz="1000" dirty="0" err="1" smtClean="0"/>
              <a:t>Gartree</a:t>
            </a:r>
            <a:r>
              <a:rPr lang="en-US" altLang="en-US" sz="1000" dirty="0" smtClean="0"/>
              <a:t> High ) </a:t>
            </a:r>
          </a:p>
          <a:p>
            <a:endParaRPr lang="en-US" altLang="en-US" sz="1000" dirty="0"/>
          </a:p>
          <a:p>
            <a:endParaRPr lang="en-US" altLang="en-US" sz="1000" dirty="0"/>
          </a:p>
          <a:p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r>
              <a:rPr lang="en-US" altLang="en-US" sz="1000" dirty="0" smtClean="0"/>
              <a:t/>
            </a:r>
            <a:br>
              <a:rPr lang="en-US" altLang="en-US" sz="1000" dirty="0" smtClean="0"/>
            </a:br>
            <a:endParaRPr lang="en-US" sz="1000" dirty="0"/>
          </a:p>
          <a:p>
            <a:endParaRPr lang="en-GB" sz="1000" dirty="0"/>
          </a:p>
        </p:txBody>
      </p:sp>
      <p:pic>
        <p:nvPicPr>
          <p:cNvPr id="3" name="Picture 2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24216" y="1362522"/>
            <a:ext cx="2314575" cy="56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831528" y="1506538"/>
            <a:ext cx="89279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North West 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Hermitage Leisure Centre – Wed 4-15 -5-15 (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Primary</a:t>
            </a: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) 5-15 -6-15 (10 to 14yrs ) 6-15 -7-15( advanced players)  01530 811215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Hood Park Leisure Centre -  Tuesday – 5-30-6-30pm ( all ages )  01530 412181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Measham</a:t>
            </a: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Leisure Centre -   Friday – 6-30 -7-30pm    ( all ages)  01530 274061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sng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Market Harborough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Lutterworth</a:t>
            </a: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Sports Centre –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NO BADMINTON at the moment.  </a:t>
            </a:r>
            <a:endParaRPr kumimoji="0" lang="en-GB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sng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Blaby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Enderby</a:t>
            </a: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Leisure Centre –Fridays 4-30-5-30pm  ( beginners ) 5-30-6-30pm (Advanced)  0116 2750234</a:t>
            </a:r>
          </a:p>
          <a:p>
            <a:pPr defTabSz="1016000">
              <a:spcBef>
                <a:spcPct val="20000"/>
              </a:spcBef>
              <a:defRPr/>
            </a:pPr>
            <a:r>
              <a:rPr lang="en-GB" altLang="en-US" sz="1200" kern="0" dirty="0">
                <a:solidFill>
                  <a:srgbClr val="CC0000"/>
                </a:solidFill>
                <a:cs typeface="Agenda-Medium"/>
              </a:rPr>
              <a:t>Broughton Astley LC – </a:t>
            </a:r>
            <a:r>
              <a:rPr lang="en-GB" altLang="en-US" sz="1200" kern="0" dirty="0" smtClean="0">
                <a:solidFill>
                  <a:srgbClr val="CC0000"/>
                </a:solidFill>
                <a:cs typeface="Agenda-Medium"/>
              </a:rPr>
              <a:t>Monday 5-6pm </a:t>
            </a:r>
            <a:r>
              <a:rPr lang="en-GB" altLang="en-US" sz="1200" kern="0" dirty="0">
                <a:solidFill>
                  <a:srgbClr val="CC0000"/>
                </a:solidFill>
                <a:cs typeface="Agenda-Medium"/>
              </a:rPr>
              <a:t>(all ages) </a:t>
            </a:r>
            <a:r>
              <a:rPr lang="en-GB" altLang="en-US" sz="1200" kern="0" dirty="0" smtClean="0">
                <a:solidFill>
                  <a:srgbClr val="CC0000"/>
                </a:solidFill>
                <a:cs typeface="Agenda-Medium"/>
              </a:rPr>
              <a:t>(</a:t>
            </a:r>
            <a:r>
              <a:rPr lang="en-GB" altLang="en-US" sz="1200" kern="0" dirty="0">
                <a:solidFill>
                  <a:srgbClr val="CC0000"/>
                </a:solidFill>
                <a:cs typeface="Agenda-Medium"/>
              </a:rPr>
              <a:t> </a:t>
            </a:r>
            <a:r>
              <a:rPr lang="en-GB" altLang="en-US" sz="1200" kern="0" dirty="0" smtClean="0">
                <a:solidFill>
                  <a:srgbClr val="CC0000"/>
                </a:solidFill>
                <a:cs typeface="Agenda-Medium"/>
              </a:rPr>
              <a:t>TBC starting in Feb 2022) </a:t>
            </a:r>
            <a:endParaRPr lang="en-GB" altLang="en-US" sz="1200" kern="0" dirty="0">
              <a:solidFill>
                <a:srgbClr val="CC0000"/>
              </a:solidFill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sng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Leicester City </a:t>
            </a:r>
          </a:p>
          <a:p>
            <a:pPr lvl="0" defTabSz="1016000">
              <a:spcBef>
                <a:spcPct val="20000"/>
              </a:spcBef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Babington Academy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-</a:t>
            </a:r>
            <a:r>
              <a:rPr lang="en-GB" altLang="en-US" sz="1200" kern="0" dirty="0" smtClean="0">
                <a:solidFill>
                  <a:srgbClr val="CC0000"/>
                </a:solidFill>
                <a:cs typeface="Agenda-Medium"/>
              </a:rPr>
              <a:t> </a:t>
            </a:r>
            <a:r>
              <a:rPr lang="en-GB" altLang="en-US" sz="1200" kern="0" dirty="0">
                <a:solidFill>
                  <a:srgbClr val="CC0000"/>
                </a:solidFill>
                <a:cs typeface="Agenda-Medium"/>
              </a:rPr>
              <a:t>Performance Centre Coaching  </a:t>
            </a:r>
            <a:r>
              <a:rPr lang="en-GB" altLang="en-US" sz="1200" kern="0" dirty="0" smtClean="0">
                <a:solidFill>
                  <a:srgbClr val="CC0000"/>
                </a:solidFill>
                <a:cs typeface="Agenda-Medium"/>
              </a:rPr>
              <a:t>- 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  <a:hlinkClick r:id="rId2"/>
              </a:rPr>
              <a:t>info@leicspc.co.uk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 </a:t>
            </a:r>
          </a:p>
          <a:p>
            <a:pPr lvl="0" defTabSz="1016000">
              <a:spcBef>
                <a:spcPct val="20000"/>
              </a:spcBef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Babington Academy -  Coaching for beginners  Saturdays  12-2pm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 Ajay </a:t>
            </a:r>
            <a:r>
              <a:rPr kumimoji="0" lang="en-GB" altLang="en-US" sz="1200" b="0" i="0" u="none" strike="noStrike" kern="0" cap="none" spc="0" normalizeH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pitrola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 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  <a:hlinkClick r:id="rId3"/>
              </a:rPr>
              <a:t>ajay.pitrola@outlook.com</a:t>
            </a:r>
            <a:r>
              <a:rPr kumimoji="0" lang="en-GB" alt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</a:t>
            </a:r>
            <a:endParaRPr kumimoji="0" lang="en-GB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sng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Oadby</a:t>
            </a: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/</a:t>
            </a:r>
            <a:r>
              <a:rPr kumimoji="0" lang="en-GB" altLang="en-US" sz="12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Wigston</a:t>
            </a:r>
            <a:r>
              <a:rPr kumimoji="0" lang="en-GB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Parklands Leisure Centre – </a:t>
            </a:r>
            <a:r>
              <a:rPr lang="en-GB" altLang="en-US" sz="1200" kern="0" dirty="0">
                <a:solidFill>
                  <a:srgbClr val="CC0000"/>
                </a:solidFill>
                <a:latin typeface="+mj-lt"/>
                <a:cs typeface="Agenda-Medium"/>
              </a:rPr>
              <a:t>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Sat 8am to  9am 8 to 13yrs  Junior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beginners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.9 to 10am  11to 16yrs Juniors </a:t>
            </a: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Intermediate , 1pm to 3pm advanced adult and Juniors. 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200" kern="0" dirty="0" smtClean="0">
                <a:solidFill>
                  <a:srgbClr val="CC0000"/>
                </a:solidFill>
                <a:latin typeface="+mj-lt"/>
                <a:cs typeface="Agenda-Medium"/>
              </a:rPr>
              <a:t>3 to 5pm Mixed ability Adults. Tuesdays -Ladies only session 10am to 12noon, Thursdays 9 -11pm Adults.  Contact the LC. </a:t>
            </a: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0116 2720789</a:t>
            </a: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altLang="en-US" sz="1200" kern="0" noProof="0" dirty="0" smtClean="0">
              <a:solidFill>
                <a:srgbClr val="CC0000"/>
              </a:solidFill>
              <a:latin typeface="+mj-lt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genda-Medium"/>
              </a:rPr>
              <a:t>NOTE </a:t>
            </a:r>
          </a:p>
          <a:p>
            <a:pPr lvl="0" defTabSz="1016000">
              <a:spcBef>
                <a:spcPct val="20000"/>
              </a:spcBef>
              <a:defRPr/>
            </a:pPr>
            <a:r>
              <a:rPr lang="en-GB" altLang="en-US" sz="1200" b="1" u="sng" kern="0" dirty="0">
                <a:cs typeface="Agenda-Medium"/>
              </a:rPr>
              <a:t>Hinckley /Bosworth  </a:t>
            </a:r>
            <a:r>
              <a:rPr lang="en-GB" altLang="en-US" sz="1200" b="1" u="sng" kern="0" dirty="0" smtClean="0">
                <a:cs typeface="Agenda-Medium"/>
              </a:rPr>
              <a:t>-   </a:t>
            </a:r>
            <a:r>
              <a:rPr lang="en-GB" altLang="en-US" sz="1100" b="1" u="sng" kern="0" dirty="0">
                <a:cs typeface="Agenda-Medium"/>
              </a:rPr>
              <a:t>Rutland   </a:t>
            </a:r>
            <a:r>
              <a:rPr lang="en-GB" altLang="en-US" sz="1100" b="1" u="sng" kern="0" dirty="0" smtClean="0">
                <a:cs typeface="Agenda-Medium"/>
              </a:rPr>
              <a:t>-  Charnwood </a:t>
            </a:r>
            <a:endParaRPr lang="en-GB" altLang="en-US" sz="1100" b="1" u="sng" kern="0" dirty="0">
              <a:cs typeface="Agenda-Medium"/>
            </a:endParaRPr>
          </a:p>
          <a:p>
            <a:pPr defTabSz="1016000">
              <a:spcBef>
                <a:spcPct val="20000"/>
              </a:spcBef>
              <a:defRPr/>
            </a:pPr>
            <a:r>
              <a:rPr lang="en-GB" altLang="en-US" sz="1200" kern="0" dirty="0">
                <a:cs typeface="Agenda-Medium"/>
              </a:rPr>
              <a:t>No Junior Badminton </a:t>
            </a:r>
            <a:r>
              <a:rPr lang="en-GB" altLang="en-US" sz="1200" kern="0" dirty="0" smtClean="0">
                <a:cs typeface="Agenda-Medium"/>
              </a:rPr>
              <a:t>coaching sessions at LC  available  in these areas.</a:t>
            </a:r>
            <a:endParaRPr lang="en-GB" altLang="en-US" sz="1200" kern="0" dirty="0"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n-ea"/>
                <a:cs typeface="Agenda-Medium"/>
              </a:rPr>
              <a:t> </a:t>
            </a:r>
          </a:p>
          <a:p>
            <a:endParaRPr lang="en-US" altLang="en-US" sz="1000" b="1" u="sng" dirty="0" smtClean="0">
              <a:solidFill>
                <a:srgbClr val="FF0000"/>
              </a:solidFill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n-ea"/>
              <a:cs typeface="Agenda-Medium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75544" y="138386"/>
            <a:ext cx="5978277" cy="151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11" tIns="50755" rIns="101511" bIns="5075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6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Agenda-Bold"/>
              </a:rPr>
              <a:t>Junior BADMINTON COACHING IN LEICESTERSHIRE</a:t>
            </a:r>
          </a:p>
          <a:p>
            <a:pPr marL="0" marR="0" lvl="0" indent="0" algn="ctr" defTabSz="1016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1" kern="0" noProof="0" dirty="0" smtClean="0">
                <a:solidFill>
                  <a:srgbClr val="CC0000"/>
                </a:solidFill>
                <a:latin typeface="+mj-lt"/>
                <a:ea typeface="+mj-ea"/>
                <a:cs typeface="Agenda-Bold"/>
              </a:rPr>
              <a:t>In Leicestershire </a:t>
            </a:r>
            <a:r>
              <a:rPr kumimoji="0" lang="en-GB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Agenda-Bold"/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8153" y="714450"/>
            <a:ext cx="2304256" cy="648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42443"/>
            <a:ext cx="8636000" cy="2016224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LEICESTERSHIRE PERFORMANCE CENTRE </a:t>
            </a:r>
            <a:br>
              <a:rPr lang="en-GB" dirty="0" smtClean="0"/>
            </a:br>
            <a:r>
              <a:rPr lang="en-GB" dirty="0" smtClean="0"/>
              <a:t>(Junior) </a:t>
            </a:r>
            <a:br>
              <a:rPr lang="en-GB" dirty="0" smtClean="0"/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584" y="2658667"/>
            <a:ext cx="7156400" cy="4032446"/>
          </a:xfrm>
        </p:spPr>
        <p:txBody>
          <a:bodyPr anchor="ctr"/>
          <a:lstStyle/>
          <a:p>
            <a:r>
              <a:rPr lang="en-GB" b="1" dirty="0" smtClean="0"/>
              <a:t>Venue – BABINGTON ACADEMY , LEICESTER</a:t>
            </a:r>
          </a:p>
          <a:p>
            <a:r>
              <a:rPr lang="en-GB" sz="2000" dirty="0" smtClean="0"/>
              <a:t>Mondays – 5-30 to 10pm -  PC </a:t>
            </a:r>
          </a:p>
          <a:p>
            <a:endParaRPr lang="en-GB" sz="2000" dirty="0" smtClean="0"/>
          </a:p>
          <a:p>
            <a:r>
              <a:rPr lang="en-GB" sz="2000" dirty="0" smtClean="0"/>
              <a:t>Tuesday , Wednesdays and Thursdays – Performance players</a:t>
            </a:r>
          </a:p>
          <a:p>
            <a:endParaRPr lang="en-GB" sz="2000" dirty="0" smtClean="0"/>
          </a:p>
          <a:p>
            <a:r>
              <a:rPr lang="en-GB" sz="2000" dirty="0" smtClean="0"/>
              <a:t>Fridays 5-30 to 7-30pm – 12yrs  to 18yrs  </a:t>
            </a:r>
          </a:p>
          <a:p>
            <a:endParaRPr lang="en-GB" sz="2000" dirty="0" smtClean="0"/>
          </a:p>
          <a:p>
            <a:r>
              <a:rPr lang="en-GB" sz="2000" dirty="0" smtClean="0"/>
              <a:t>Saturdays 2 – 4pm  - Young Players  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Saturdays 4- 6pm – 8yrs + 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For more information regarding the PC please  </a:t>
            </a:r>
          </a:p>
          <a:p>
            <a:r>
              <a:rPr lang="en-GB" sz="2000" dirty="0" smtClean="0"/>
              <a:t>Email – </a:t>
            </a:r>
            <a:r>
              <a:rPr lang="en-GB" sz="2000" dirty="0" smtClean="0">
                <a:hlinkClick r:id="rId3"/>
              </a:rPr>
              <a:t>info@leicspc.co.uk</a:t>
            </a:r>
            <a:r>
              <a:rPr lang="en-GB" sz="2000" dirty="0" smtClean="0"/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8192" y="498426"/>
            <a:ext cx="2314575" cy="56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216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7512" y="930475"/>
            <a:ext cx="8710488" cy="2160240"/>
          </a:xfrm>
        </p:spPr>
        <p:txBody>
          <a:bodyPr/>
          <a:lstStyle/>
          <a:p>
            <a:r>
              <a:rPr lang="en-GB" dirty="0" smtClean="0"/>
              <a:t>Schools and College coaching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584" y="2586658"/>
            <a:ext cx="7300416" cy="3322837"/>
          </a:xfrm>
        </p:spPr>
        <p:txBody>
          <a:bodyPr/>
          <a:lstStyle/>
          <a:p>
            <a:r>
              <a:rPr lang="en-GB" dirty="0" smtClean="0"/>
              <a:t>Maurice Roberts</a:t>
            </a:r>
          </a:p>
          <a:p>
            <a:r>
              <a:rPr lang="en-GB" dirty="0" smtClean="0"/>
              <a:t>Greg Howes</a:t>
            </a:r>
          </a:p>
          <a:p>
            <a:r>
              <a:rPr lang="en-GB" dirty="0" smtClean="0"/>
              <a:t>Carole Spencer</a:t>
            </a:r>
          </a:p>
          <a:p>
            <a:r>
              <a:rPr lang="en-GB" dirty="0" smtClean="0"/>
              <a:t>If you require any further information regarding Badminton in Leicestershire </a:t>
            </a:r>
          </a:p>
          <a:p>
            <a:r>
              <a:rPr lang="en-GB" dirty="0" smtClean="0"/>
              <a:t>Please contact either </a:t>
            </a:r>
          </a:p>
          <a:p>
            <a:r>
              <a:rPr lang="en-GB" dirty="0" smtClean="0">
                <a:hlinkClick r:id="rId2"/>
              </a:rPr>
              <a:t>greghowes71@gmail.com</a:t>
            </a:r>
            <a:r>
              <a:rPr lang="en-GB" dirty="0" smtClean="0"/>
              <a:t>  or </a:t>
            </a:r>
          </a:p>
          <a:p>
            <a:r>
              <a:rPr lang="en-GB" dirty="0" smtClean="0">
                <a:hlinkClick r:id="rId3"/>
              </a:rPr>
              <a:t>Carolespencer5525@gmail.com</a:t>
            </a:r>
            <a:r>
              <a:rPr lang="en-GB" dirty="0" smtClean="0"/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8192" y="498426"/>
            <a:ext cx="2314575" cy="56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977840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6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6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150 white</Template>
  <TotalTime>1818</TotalTime>
  <Words>478</Words>
  <Application>Microsoft Office PowerPoint</Application>
  <PresentationFormat>Custom</PresentationFormat>
  <Paragraphs>157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Agenda-Bold</vt:lpstr>
      <vt:lpstr>Agenda-Light</vt:lpstr>
      <vt:lpstr>Agenda-Medium</vt:lpstr>
      <vt:lpstr>Arial</vt:lpstr>
      <vt:lpstr>Calibri</vt:lpstr>
      <vt:lpstr>1_Default Design</vt:lpstr>
      <vt:lpstr>PowerPoint Presentation</vt:lpstr>
      <vt:lpstr>PowerPoint Presentation</vt:lpstr>
      <vt:lpstr>PowerPoint Presentation</vt:lpstr>
      <vt:lpstr>PowerPoint Presentation</vt:lpstr>
      <vt:lpstr> LEICESTERSHIRE PERFORMANCE CENTRE  (Junior)  </vt:lpstr>
      <vt:lpstr>Schools and College coaching </vt:lpstr>
    </vt:vector>
  </TitlesOfParts>
  <Company>bluegreen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Howie</dc:creator>
  <cp:lastModifiedBy>Carole Spencer</cp:lastModifiedBy>
  <cp:revision>230</cp:revision>
  <cp:lastPrinted>2021-11-11T19:16:50Z</cp:lastPrinted>
  <dcterms:created xsi:type="dcterms:W3CDTF">2005-04-14T10:58:06Z</dcterms:created>
  <dcterms:modified xsi:type="dcterms:W3CDTF">2022-04-10T16:19:59Z</dcterms:modified>
</cp:coreProperties>
</file>